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322" r:id="rId3"/>
    <p:sldId id="324" r:id="rId4"/>
    <p:sldId id="325" r:id="rId5"/>
    <p:sldId id="257" r:id="rId6"/>
    <p:sldId id="278" r:id="rId7"/>
    <p:sldId id="258" r:id="rId8"/>
    <p:sldId id="270" r:id="rId9"/>
    <p:sldId id="271" r:id="rId10"/>
    <p:sldId id="272" r:id="rId11"/>
    <p:sldId id="273" r:id="rId12"/>
    <p:sldId id="267" r:id="rId13"/>
    <p:sldId id="284" r:id="rId14"/>
    <p:sldId id="285" r:id="rId15"/>
    <p:sldId id="262" r:id="rId16"/>
    <p:sldId id="261" r:id="rId17"/>
    <p:sldId id="260" r:id="rId18"/>
    <p:sldId id="274" r:id="rId19"/>
    <p:sldId id="275" r:id="rId20"/>
    <p:sldId id="276" r:id="rId21"/>
    <p:sldId id="277" r:id="rId22"/>
    <p:sldId id="268" r:id="rId23"/>
    <p:sldId id="288" r:id="rId24"/>
    <p:sldId id="290" r:id="rId25"/>
    <p:sldId id="289" r:id="rId26"/>
    <p:sldId id="292" r:id="rId27"/>
    <p:sldId id="293" r:id="rId28"/>
    <p:sldId id="326" r:id="rId29"/>
    <p:sldId id="327" r:id="rId30"/>
    <p:sldId id="328" r:id="rId31"/>
    <p:sldId id="329" r:id="rId32"/>
    <p:sldId id="330" r:id="rId33"/>
    <p:sldId id="331" r:id="rId34"/>
    <p:sldId id="280" r:id="rId35"/>
    <p:sldId id="264" r:id="rId36"/>
    <p:sldId id="281" r:id="rId37"/>
    <p:sldId id="299" r:id="rId38"/>
    <p:sldId id="300" r:id="rId39"/>
    <p:sldId id="301" r:id="rId40"/>
    <p:sldId id="305" r:id="rId41"/>
    <p:sldId id="294" r:id="rId42"/>
    <p:sldId id="295" r:id="rId43"/>
    <p:sldId id="296" r:id="rId44"/>
    <p:sldId id="297" r:id="rId45"/>
    <p:sldId id="298" r:id="rId46"/>
    <p:sldId id="307" r:id="rId47"/>
    <p:sldId id="302" r:id="rId48"/>
    <p:sldId id="306" r:id="rId49"/>
    <p:sldId id="308" r:id="rId50"/>
    <p:sldId id="279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53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3106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31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03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0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03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4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017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113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99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316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7108A-B01E-4539-BE10-CEA76F24DEE6}" type="datetimeFigureOut">
              <a:rPr lang="en-GB" smtClean="0"/>
              <a:t>01/03/2017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CF4A8-0732-4752-839E-8BD25149C8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92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rxiv.org/pdf/1411.4555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wenjonesuob" TargetMode="External"/><Relationship Id="rId2" Type="http://schemas.openxmlformats.org/officeDocument/2006/relationships/hyperlink" Target="https://owenjonesuob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uk.linkedin.com/in/owenjonesuob" TargetMode="External"/><Relationship Id="rId4" Type="http://schemas.openxmlformats.org/officeDocument/2006/relationships/hyperlink" Target="https://github.com/owenjonesuob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aggle.com/c/digit-recognizer/data" TargetMode="External"/><Relationship Id="rId2" Type="http://schemas.openxmlformats.org/officeDocument/2006/relationships/hyperlink" Target="https://kaggle.com/c/digit-recogniz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Building a Neural Network from scratch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5044"/>
            <a:ext cx="9144000" cy="542123"/>
          </a:xfrm>
        </p:spPr>
        <p:txBody>
          <a:bodyPr/>
          <a:lstStyle/>
          <a:p>
            <a:r>
              <a:rPr lang="en-GB" dirty="0"/>
              <a:t>Owen Jones  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∙</a:t>
            </a:r>
            <a:r>
              <a:rPr lang="en-GB" dirty="0"/>
              <a:t>   Bath Machine Learning Meetup  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∙   1</a:t>
            </a:r>
            <a:r>
              <a:rPr lang="en-GB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March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5863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these numbers?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5819" y="1948073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1103919" y="1948071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1872019" y="194806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8" name="Rectangle 7"/>
          <p:cNvSpPr/>
          <p:nvPr/>
        </p:nvSpPr>
        <p:spPr>
          <a:xfrm>
            <a:off x="2640118" y="194806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9" name="Rectangle 8"/>
          <p:cNvSpPr/>
          <p:nvPr/>
        </p:nvSpPr>
        <p:spPr>
          <a:xfrm>
            <a:off x="3408218" y="1948067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9404" y="2716625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47504" y="2716623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15603" y="2715720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83703" y="2715720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51802" y="2715718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15678" y="3484272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783777" y="3484270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551877" y="3484268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319976" y="3484268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088076" y="3484266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28966" y="4252824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97066" y="4251921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865165" y="425191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33265" y="425191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01364" y="4251917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9404" y="5020473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47504" y="5020471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15603" y="502046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483703" y="502046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51802" y="5020467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264387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these numbers?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772398" y="2159634"/>
            <a:ext cx="447548" cy="4665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5219946" y="2159632"/>
            <a:ext cx="447548" cy="466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5667494" y="2159631"/>
            <a:ext cx="447548" cy="4665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6115042" y="2159631"/>
            <a:ext cx="447548" cy="4665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6562590" y="2159630"/>
            <a:ext cx="447548" cy="4665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4772661" y="2626479"/>
            <a:ext cx="447548" cy="4665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5220209" y="2626477"/>
            <a:ext cx="447548" cy="466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5667756" y="2625929"/>
            <a:ext cx="447548" cy="4665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6115305" y="2625929"/>
            <a:ext cx="447548" cy="4665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6562852" y="2625928"/>
            <a:ext cx="447548" cy="4665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768667" y="3092774"/>
            <a:ext cx="447548" cy="4665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5216214" y="3092773"/>
            <a:ext cx="447548" cy="466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5663762" y="3092771"/>
            <a:ext cx="447548" cy="4665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6111310" y="3092771"/>
            <a:ext cx="447548" cy="4665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6558858" y="3092770"/>
            <a:ext cx="447548" cy="4665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4768404" y="3559619"/>
            <a:ext cx="447548" cy="4665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5215952" y="3559070"/>
            <a:ext cx="447548" cy="466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5663499" y="3559069"/>
            <a:ext cx="447548" cy="4665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6111048" y="3559069"/>
            <a:ext cx="447548" cy="4665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/>
          <p:cNvSpPr/>
          <p:nvPr/>
        </p:nvSpPr>
        <p:spPr>
          <a:xfrm>
            <a:off x="6558595" y="3559068"/>
            <a:ext cx="447548" cy="4665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4772661" y="4025915"/>
            <a:ext cx="447548" cy="4665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5220209" y="4025914"/>
            <a:ext cx="447548" cy="4665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5667756" y="4025913"/>
            <a:ext cx="447548" cy="46657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6115305" y="4025913"/>
            <a:ext cx="447548" cy="46657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6562852" y="4025912"/>
            <a:ext cx="447548" cy="4665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/>
          <p:cNvGrpSpPr/>
          <p:nvPr/>
        </p:nvGrpSpPr>
        <p:grpSpPr>
          <a:xfrm>
            <a:off x="327422" y="5121750"/>
            <a:ext cx="11528946" cy="462340"/>
            <a:chOff x="327422" y="3584498"/>
            <a:chExt cx="11528946" cy="462340"/>
          </a:xfrm>
        </p:grpSpPr>
        <p:sp>
          <p:nvSpPr>
            <p:cNvPr id="4" name="Rectangle 3"/>
            <p:cNvSpPr/>
            <p:nvPr/>
          </p:nvSpPr>
          <p:spPr>
            <a:xfrm>
              <a:off x="327422" y="3585727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88533" y="3585726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60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49645" y="3585725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140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10755" y="3585725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200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71867" y="3585724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34830" y="3585680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95942" y="3585679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60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57052" y="3585137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140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18164" y="3585137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200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79274" y="3585136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37850" y="3585093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98960" y="3585091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60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60072" y="3585090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140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21182" y="3585090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200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782294" y="3585089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247793" y="3585089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708905" y="3585088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60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170015" y="3584546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140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631127" y="3584546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200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092237" y="3584545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255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9550813" y="3584502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0011923" y="3584500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60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0473035" y="3584499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140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934145" y="3584499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200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1395257" y="3584498"/>
              <a:ext cx="461111" cy="461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0413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relabel 0?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193350"/>
              </p:ext>
            </p:extLst>
          </p:nvPr>
        </p:nvGraphicFramePr>
        <p:xfrm>
          <a:off x="3512029" y="1838731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712347"/>
              </p:ext>
            </p:extLst>
          </p:nvPr>
        </p:nvGraphicFramePr>
        <p:xfrm>
          <a:off x="3512028" y="3378465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84819" y="1931818"/>
            <a:ext cx="1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Zero-indexed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4818" y="3471552"/>
            <a:ext cx="1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One-indexed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587530" y="2415797"/>
            <a:ext cx="447574" cy="929112"/>
            <a:chOff x="3092580" y="3950983"/>
            <a:chExt cx="447574" cy="929112"/>
          </a:xfrm>
        </p:grpSpPr>
        <p:sp>
          <p:nvSpPr>
            <p:cNvPr id="9" name="TextBox 8"/>
            <p:cNvSpPr txBox="1"/>
            <p:nvPr/>
          </p:nvSpPr>
          <p:spPr>
            <a:xfrm>
              <a:off x="3092580" y="4249481"/>
              <a:ext cx="44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1st</a:t>
              </a:r>
            </a:p>
          </p:txBody>
        </p:sp>
        <p:cxnSp>
          <p:nvCxnSpPr>
            <p:cNvPr id="14" name="Straight Arrow Connector 13"/>
            <p:cNvCxnSpPr>
              <a:cxnSpLocks/>
              <a:stCxn id="9" idx="0"/>
            </p:cNvCxnSpPr>
            <p:nvPr/>
          </p:nvCxnSpPr>
          <p:spPr>
            <a:xfrm flipV="1">
              <a:off x="3316367" y="3950983"/>
              <a:ext cx="0" cy="29849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9" idx="2"/>
            </p:cNvCxnSpPr>
            <p:nvPr/>
          </p:nvCxnSpPr>
          <p:spPr>
            <a:xfrm>
              <a:off x="3316367" y="4588035"/>
              <a:ext cx="0" cy="2920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84546" y="2427793"/>
            <a:ext cx="513288" cy="917116"/>
            <a:chOff x="3092580" y="3962979"/>
            <a:chExt cx="513288" cy="917116"/>
          </a:xfrm>
        </p:grpSpPr>
        <p:sp>
          <p:nvSpPr>
            <p:cNvPr id="23" name="TextBox 22"/>
            <p:cNvSpPr txBox="1"/>
            <p:nvPr/>
          </p:nvSpPr>
          <p:spPr>
            <a:xfrm>
              <a:off x="3092580" y="4249481"/>
              <a:ext cx="513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2nd</a:t>
              </a:r>
            </a:p>
          </p:txBody>
        </p:sp>
        <p:cxnSp>
          <p:nvCxnSpPr>
            <p:cNvPr id="24" name="Straight Arrow Connector 23"/>
            <p:cNvCxnSpPr>
              <a:cxnSpLocks/>
              <a:stCxn id="23" idx="0"/>
            </p:cNvCxnSpPr>
            <p:nvPr/>
          </p:nvCxnSpPr>
          <p:spPr>
            <a:xfrm flipV="1">
              <a:off x="3349224" y="3962979"/>
              <a:ext cx="0" cy="2865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23" idx="2"/>
            </p:cNvCxnSpPr>
            <p:nvPr/>
          </p:nvCxnSpPr>
          <p:spPr>
            <a:xfrm>
              <a:off x="3349224" y="4588035"/>
              <a:ext cx="0" cy="2920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90648" y="2425014"/>
            <a:ext cx="513288" cy="917116"/>
            <a:chOff x="3092580" y="3962979"/>
            <a:chExt cx="513288" cy="917116"/>
          </a:xfrm>
        </p:grpSpPr>
        <p:sp>
          <p:nvSpPr>
            <p:cNvPr id="33" name="TextBox 32"/>
            <p:cNvSpPr txBox="1"/>
            <p:nvPr/>
          </p:nvSpPr>
          <p:spPr>
            <a:xfrm>
              <a:off x="3092580" y="4249481"/>
              <a:ext cx="513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3rd</a:t>
              </a:r>
            </a:p>
          </p:txBody>
        </p:sp>
        <p:cxnSp>
          <p:nvCxnSpPr>
            <p:cNvPr id="34" name="Straight Arrow Connector 33"/>
            <p:cNvCxnSpPr>
              <a:cxnSpLocks/>
              <a:stCxn id="33" idx="0"/>
            </p:cNvCxnSpPr>
            <p:nvPr/>
          </p:nvCxnSpPr>
          <p:spPr>
            <a:xfrm flipV="1">
              <a:off x="3349224" y="3962979"/>
              <a:ext cx="0" cy="2865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cxnSpLocks/>
              <a:stCxn id="33" idx="2"/>
            </p:cNvCxnSpPr>
            <p:nvPr/>
          </p:nvCxnSpPr>
          <p:spPr>
            <a:xfrm>
              <a:off x="3349224" y="4588035"/>
              <a:ext cx="0" cy="2920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806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relabel 0?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12029" y="1838731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512028" y="3378465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84819" y="1931818"/>
            <a:ext cx="1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Zero-indexed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4818" y="3471552"/>
            <a:ext cx="1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One-indexed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587530" y="2415797"/>
            <a:ext cx="447574" cy="929112"/>
            <a:chOff x="3092580" y="3950983"/>
            <a:chExt cx="447574" cy="929112"/>
          </a:xfrm>
        </p:grpSpPr>
        <p:sp>
          <p:nvSpPr>
            <p:cNvPr id="9" name="TextBox 8"/>
            <p:cNvSpPr txBox="1"/>
            <p:nvPr/>
          </p:nvSpPr>
          <p:spPr>
            <a:xfrm>
              <a:off x="3092580" y="4249481"/>
              <a:ext cx="44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1st</a:t>
              </a:r>
            </a:p>
          </p:txBody>
        </p:sp>
        <p:cxnSp>
          <p:nvCxnSpPr>
            <p:cNvPr id="14" name="Straight Arrow Connector 13"/>
            <p:cNvCxnSpPr>
              <a:cxnSpLocks/>
              <a:stCxn id="9" idx="0"/>
            </p:cNvCxnSpPr>
            <p:nvPr/>
          </p:nvCxnSpPr>
          <p:spPr>
            <a:xfrm flipV="1">
              <a:off x="3316367" y="3950983"/>
              <a:ext cx="0" cy="29849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9" idx="2"/>
            </p:cNvCxnSpPr>
            <p:nvPr/>
          </p:nvCxnSpPr>
          <p:spPr>
            <a:xfrm>
              <a:off x="3316367" y="4588035"/>
              <a:ext cx="0" cy="2920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84546" y="2427793"/>
            <a:ext cx="513288" cy="917116"/>
            <a:chOff x="3092580" y="3962979"/>
            <a:chExt cx="513288" cy="917116"/>
          </a:xfrm>
        </p:grpSpPr>
        <p:sp>
          <p:nvSpPr>
            <p:cNvPr id="23" name="TextBox 22"/>
            <p:cNvSpPr txBox="1"/>
            <p:nvPr/>
          </p:nvSpPr>
          <p:spPr>
            <a:xfrm>
              <a:off x="3092580" y="4249481"/>
              <a:ext cx="513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2nd</a:t>
              </a:r>
            </a:p>
          </p:txBody>
        </p:sp>
        <p:cxnSp>
          <p:nvCxnSpPr>
            <p:cNvPr id="24" name="Straight Arrow Connector 23"/>
            <p:cNvCxnSpPr>
              <a:cxnSpLocks/>
              <a:stCxn id="23" idx="0"/>
            </p:cNvCxnSpPr>
            <p:nvPr/>
          </p:nvCxnSpPr>
          <p:spPr>
            <a:xfrm flipV="1">
              <a:off x="3349224" y="3962979"/>
              <a:ext cx="0" cy="2865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23" idx="2"/>
            </p:cNvCxnSpPr>
            <p:nvPr/>
          </p:nvCxnSpPr>
          <p:spPr>
            <a:xfrm>
              <a:off x="3349224" y="4588035"/>
              <a:ext cx="0" cy="2920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90648" y="2425014"/>
            <a:ext cx="513288" cy="917116"/>
            <a:chOff x="3092580" y="3962979"/>
            <a:chExt cx="513288" cy="917116"/>
          </a:xfrm>
        </p:grpSpPr>
        <p:sp>
          <p:nvSpPr>
            <p:cNvPr id="33" name="TextBox 32"/>
            <p:cNvSpPr txBox="1"/>
            <p:nvPr/>
          </p:nvSpPr>
          <p:spPr>
            <a:xfrm>
              <a:off x="3092580" y="4249481"/>
              <a:ext cx="513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3rd</a:t>
              </a:r>
            </a:p>
          </p:txBody>
        </p:sp>
        <p:cxnSp>
          <p:nvCxnSpPr>
            <p:cNvPr id="34" name="Straight Arrow Connector 33"/>
            <p:cNvCxnSpPr>
              <a:cxnSpLocks/>
              <a:stCxn id="33" idx="0"/>
            </p:cNvCxnSpPr>
            <p:nvPr/>
          </p:nvCxnSpPr>
          <p:spPr>
            <a:xfrm flipV="1">
              <a:off x="3349224" y="3962979"/>
              <a:ext cx="0" cy="2865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cxnSpLocks/>
              <a:stCxn id="33" idx="2"/>
            </p:cNvCxnSpPr>
            <p:nvPr/>
          </p:nvCxnSpPr>
          <p:spPr>
            <a:xfrm>
              <a:off x="3349224" y="4588035"/>
              <a:ext cx="0" cy="2920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>
            <a:cxnSpLocks/>
          </p:cNvCxnSpPr>
          <p:nvPr/>
        </p:nvCxnSpPr>
        <p:spPr>
          <a:xfrm>
            <a:off x="1518408" y="2122415"/>
            <a:ext cx="85735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858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relabel 0?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512029" y="1838731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512028" y="3378465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84819" y="1931818"/>
            <a:ext cx="1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Zero-indexed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4818" y="3471552"/>
            <a:ext cx="154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One-indexed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587530" y="2415797"/>
            <a:ext cx="447574" cy="929112"/>
            <a:chOff x="3092580" y="3950983"/>
            <a:chExt cx="447574" cy="929112"/>
          </a:xfrm>
        </p:grpSpPr>
        <p:sp>
          <p:nvSpPr>
            <p:cNvPr id="9" name="TextBox 8"/>
            <p:cNvSpPr txBox="1"/>
            <p:nvPr/>
          </p:nvSpPr>
          <p:spPr>
            <a:xfrm>
              <a:off x="3092580" y="4249481"/>
              <a:ext cx="4475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1st</a:t>
              </a:r>
            </a:p>
          </p:txBody>
        </p:sp>
        <p:cxnSp>
          <p:nvCxnSpPr>
            <p:cNvPr id="14" name="Straight Arrow Connector 13"/>
            <p:cNvCxnSpPr>
              <a:cxnSpLocks/>
              <a:stCxn id="9" idx="0"/>
            </p:cNvCxnSpPr>
            <p:nvPr/>
          </p:nvCxnSpPr>
          <p:spPr>
            <a:xfrm flipV="1">
              <a:off x="3316367" y="3950983"/>
              <a:ext cx="0" cy="29849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  <a:stCxn id="9" idx="2"/>
            </p:cNvCxnSpPr>
            <p:nvPr/>
          </p:nvCxnSpPr>
          <p:spPr>
            <a:xfrm>
              <a:off x="3316367" y="4588035"/>
              <a:ext cx="0" cy="2920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184546" y="2427793"/>
            <a:ext cx="513288" cy="917116"/>
            <a:chOff x="3092580" y="3962979"/>
            <a:chExt cx="513288" cy="917116"/>
          </a:xfrm>
        </p:grpSpPr>
        <p:sp>
          <p:nvSpPr>
            <p:cNvPr id="23" name="TextBox 22"/>
            <p:cNvSpPr txBox="1"/>
            <p:nvPr/>
          </p:nvSpPr>
          <p:spPr>
            <a:xfrm>
              <a:off x="3092580" y="4249481"/>
              <a:ext cx="513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2nd</a:t>
              </a:r>
            </a:p>
          </p:txBody>
        </p:sp>
        <p:cxnSp>
          <p:nvCxnSpPr>
            <p:cNvPr id="24" name="Straight Arrow Connector 23"/>
            <p:cNvCxnSpPr>
              <a:cxnSpLocks/>
              <a:stCxn id="23" idx="0"/>
            </p:cNvCxnSpPr>
            <p:nvPr/>
          </p:nvCxnSpPr>
          <p:spPr>
            <a:xfrm flipV="1">
              <a:off x="3349224" y="3962979"/>
              <a:ext cx="0" cy="2865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cxnSpLocks/>
              <a:stCxn id="23" idx="2"/>
            </p:cNvCxnSpPr>
            <p:nvPr/>
          </p:nvCxnSpPr>
          <p:spPr>
            <a:xfrm>
              <a:off x="3349224" y="4588035"/>
              <a:ext cx="0" cy="2920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90648" y="2425014"/>
            <a:ext cx="513288" cy="917116"/>
            <a:chOff x="3092580" y="3962979"/>
            <a:chExt cx="513288" cy="917116"/>
          </a:xfrm>
        </p:grpSpPr>
        <p:sp>
          <p:nvSpPr>
            <p:cNvPr id="33" name="TextBox 32"/>
            <p:cNvSpPr txBox="1"/>
            <p:nvPr/>
          </p:nvSpPr>
          <p:spPr>
            <a:xfrm>
              <a:off x="3092580" y="4249481"/>
              <a:ext cx="5132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3rd</a:t>
              </a:r>
            </a:p>
          </p:txBody>
        </p:sp>
        <p:cxnSp>
          <p:nvCxnSpPr>
            <p:cNvPr id="34" name="Straight Arrow Connector 33"/>
            <p:cNvCxnSpPr>
              <a:cxnSpLocks/>
              <a:stCxn id="33" idx="0"/>
            </p:cNvCxnSpPr>
            <p:nvPr/>
          </p:nvCxnSpPr>
          <p:spPr>
            <a:xfrm flipV="1">
              <a:off x="3349224" y="3962979"/>
              <a:ext cx="0" cy="2865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cxnSpLocks/>
              <a:stCxn id="33" idx="2"/>
            </p:cNvCxnSpPr>
            <p:nvPr/>
          </p:nvCxnSpPr>
          <p:spPr>
            <a:xfrm>
              <a:off x="3349224" y="4588035"/>
              <a:ext cx="0" cy="29206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>
            <a:cxnSpLocks/>
          </p:cNvCxnSpPr>
          <p:nvPr/>
        </p:nvCxnSpPr>
        <p:spPr>
          <a:xfrm>
            <a:off x="1518408" y="2122415"/>
            <a:ext cx="857354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288607"/>
              </p:ext>
            </p:extLst>
          </p:nvPr>
        </p:nvGraphicFramePr>
        <p:xfrm>
          <a:off x="3512028" y="4912267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210148" y="4959187"/>
            <a:ext cx="29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2068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sets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89984" y="2001078"/>
            <a:ext cx="11012032" cy="413467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Everything!</a:t>
            </a:r>
          </a:p>
          <a:p>
            <a:pPr algn="ctr"/>
            <a:endParaRPr lang="en-GB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979559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Making sets</a:t>
            </a:r>
          </a:p>
        </p:txBody>
      </p:sp>
      <p:sp>
        <p:nvSpPr>
          <p:cNvPr id="6" name="Rectangle 5"/>
          <p:cNvSpPr/>
          <p:nvPr/>
        </p:nvSpPr>
        <p:spPr>
          <a:xfrm>
            <a:off x="7176000" y="2001078"/>
            <a:ext cx="2160000" cy="413467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Cross-validation set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20%</a:t>
            </a:r>
          </a:p>
        </p:txBody>
      </p:sp>
      <p:sp>
        <p:nvSpPr>
          <p:cNvPr id="7" name="Rectangle 6"/>
          <p:cNvSpPr/>
          <p:nvPr/>
        </p:nvSpPr>
        <p:spPr>
          <a:xfrm>
            <a:off x="9442016" y="2001078"/>
            <a:ext cx="2160000" cy="41346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Test set</a:t>
            </a:r>
          </a:p>
          <a:p>
            <a:pPr algn="ctr"/>
            <a:endParaRPr lang="en-GB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20%</a:t>
            </a:r>
          </a:p>
        </p:txBody>
      </p:sp>
      <p:sp>
        <p:nvSpPr>
          <p:cNvPr id="8" name="Rectangle 7"/>
          <p:cNvSpPr/>
          <p:nvPr/>
        </p:nvSpPr>
        <p:spPr>
          <a:xfrm>
            <a:off x="589984" y="2001078"/>
            <a:ext cx="6480000" cy="413467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Training set</a:t>
            </a:r>
          </a:p>
          <a:p>
            <a:pPr algn="ctr"/>
            <a:endParaRPr lang="en-GB" sz="2000" dirty="0"/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60%</a:t>
            </a:r>
          </a:p>
        </p:txBody>
      </p:sp>
    </p:spTree>
    <p:extLst>
      <p:ext uri="{BB962C8B-B14F-4D97-AF65-F5344CB8AC3E}">
        <p14:creationId xmlns:p14="http://schemas.microsoft.com/office/powerpoint/2010/main" val="263758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net make predictions?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09" y="1690685"/>
            <a:ext cx="3677838" cy="3677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081" y="1690685"/>
            <a:ext cx="3677838" cy="3677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53" y="1690685"/>
            <a:ext cx="3677838" cy="36778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453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net make predictions?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8154666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358134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4256400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8038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net make predictions?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8154666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358134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4256400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25426" y="3016251"/>
            <a:ext cx="3679200" cy="36792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523692" y="3016251"/>
            <a:ext cx="3679200" cy="3679200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8421958" y="3016251"/>
            <a:ext cx="3679200" cy="3679200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26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365" y="2422715"/>
            <a:ext cx="10515600" cy="1922782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/>
              <a:t>What is the most important network we’ll be using tonight?</a:t>
            </a:r>
          </a:p>
        </p:txBody>
      </p:sp>
    </p:spTree>
    <p:extLst>
      <p:ext uri="{BB962C8B-B14F-4D97-AF65-F5344CB8AC3E}">
        <p14:creationId xmlns:p14="http://schemas.microsoft.com/office/powerpoint/2010/main" val="233141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net make predictions?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8154666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358134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4256400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58134" y="1690688"/>
            <a:ext cx="3679200" cy="36792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256400" y="1690688"/>
            <a:ext cx="3679200" cy="3679200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8154666" y="1690688"/>
            <a:ext cx="3679200" cy="3679200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33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net make predictions?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8154666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358134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5600" r="5564" b="8000"/>
          <a:stretch/>
        </p:blipFill>
        <p:spPr>
          <a:xfrm>
            <a:off x="4256400" y="1690688"/>
            <a:ext cx="3679200" cy="3679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58134" y="1690688"/>
            <a:ext cx="3679200" cy="367920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256400" y="1690688"/>
            <a:ext cx="3679200" cy="3679200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8154666" y="1690688"/>
            <a:ext cx="3679200" cy="3679200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508416" y="5486400"/>
            <a:ext cx="1502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Sum = 1000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0751" y="5486400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Sum = 300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19017" y="5479875"/>
            <a:ext cx="1350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Sum = 800</a:t>
            </a:r>
          </a:p>
        </p:txBody>
      </p:sp>
    </p:spTree>
    <p:extLst>
      <p:ext uri="{BB962C8B-B14F-4D97-AF65-F5344CB8AC3E}">
        <p14:creationId xmlns:p14="http://schemas.microsoft.com/office/powerpoint/2010/main" val="149978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58" y="1235572"/>
            <a:ext cx="8549640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0" y="2087054"/>
            <a:ext cx="5474485" cy="3378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535" y="1369256"/>
            <a:ext cx="5902271" cy="49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0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60" y="1892025"/>
            <a:ext cx="4562634" cy="3837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50" y="1468925"/>
            <a:ext cx="4978430" cy="481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34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" y="1762125"/>
            <a:ext cx="4095750" cy="396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72" y="1619250"/>
            <a:ext cx="61150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68" y="1561913"/>
            <a:ext cx="8238907" cy="4231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2563616"/>
            <a:ext cx="2649144" cy="22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19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14" y="1322036"/>
            <a:ext cx="8642384" cy="4479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2563616"/>
            <a:ext cx="2649144" cy="222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9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</a:t>
            </a:r>
          </a:p>
        </p:txBody>
      </p:sp>
      <p:pic>
        <p:nvPicPr>
          <p:cNvPr id="2050" name="Picture 2" descr="Image result for neur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2327634"/>
            <a:ext cx="5852160" cy="26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7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50" y="1010741"/>
            <a:ext cx="5418324" cy="2824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450" y="4033505"/>
            <a:ext cx="5418324" cy="282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Building a Social Network from scratch in BMLM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55044"/>
            <a:ext cx="9144000" cy="542123"/>
          </a:xfrm>
        </p:spPr>
        <p:txBody>
          <a:bodyPr/>
          <a:lstStyle/>
          <a:p>
            <a:r>
              <a:rPr lang="en-GB" dirty="0"/>
              <a:t>Owen Jones  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∙</a:t>
            </a:r>
            <a:r>
              <a:rPr lang="en-GB" dirty="0"/>
              <a:t>   Bath Machine Learning Meetup  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∙   1</a:t>
            </a:r>
            <a:r>
              <a:rPr lang="en-GB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March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563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4422" y="1315211"/>
            <a:ext cx="8229600" cy="467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965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/>
          <a:stretch/>
        </p:blipFill>
        <p:spPr>
          <a:xfrm>
            <a:off x="2813603" y="1511578"/>
            <a:ext cx="6169363" cy="53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96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8"/>
          <a:stretch/>
        </p:blipFill>
        <p:spPr>
          <a:xfrm>
            <a:off x="2840759" y="1325217"/>
            <a:ext cx="6047349" cy="55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38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1912"/>
            <a:ext cx="12191998" cy="60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29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17896"/>
            <a:ext cx="10515600" cy="1325563"/>
          </a:xfrm>
        </p:spPr>
        <p:txBody>
          <a:bodyPr/>
          <a:lstStyle/>
          <a:p>
            <a:r>
              <a:rPr lang="en-GB" dirty="0"/>
              <a:t>How wrong were we?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3905" y="1646042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Prediction (A3)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3904" y="2351811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Actual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45826"/>
              </p:ext>
            </p:extLst>
          </p:nvPr>
        </p:nvGraphicFramePr>
        <p:xfrm>
          <a:off x="3975653" y="2260232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898582"/>
              </p:ext>
            </p:extLst>
          </p:nvPr>
        </p:nvGraphicFramePr>
        <p:xfrm>
          <a:off x="3975653" y="1552955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55306" y="3049253"/>
            <a:ext cx="180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-log(A3) * Actual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6390"/>
              </p:ext>
            </p:extLst>
          </p:nvPr>
        </p:nvGraphicFramePr>
        <p:xfrm>
          <a:off x="3975653" y="2957674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106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wrong were we?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83905" y="1646042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Prediction (A3)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3904" y="2351811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Actual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634125"/>
              </p:ext>
            </p:extLst>
          </p:nvPr>
        </p:nvGraphicFramePr>
        <p:xfrm>
          <a:off x="3975653" y="2260232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873194"/>
              </p:ext>
            </p:extLst>
          </p:nvPr>
        </p:nvGraphicFramePr>
        <p:xfrm>
          <a:off x="3975653" y="1552955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493283"/>
              </p:ext>
            </p:extLst>
          </p:nvPr>
        </p:nvGraphicFramePr>
        <p:xfrm>
          <a:off x="3975653" y="4571022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083904" y="4664109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1 - Actual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5306" y="3049253"/>
            <a:ext cx="180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-log(A3) * Actual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844050"/>
              </p:ext>
            </p:extLst>
          </p:nvPr>
        </p:nvGraphicFramePr>
        <p:xfrm>
          <a:off x="3975653" y="2957674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028169"/>
              </p:ext>
            </p:extLst>
          </p:nvPr>
        </p:nvGraphicFramePr>
        <p:xfrm>
          <a:off x="3975653" y="5269969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40905" y="5363056"/>
            <a:ext cx="272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-log(1 - A3) * (1 - Actual)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401307"/>
              </p:ext>
            </p:extLst>
          </p:nvPr>
        </p:nvGraphicFramePr>
        <p:xfrm>
          <a:off x="3975653" y="3863295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0.29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083904" y="3956382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1 - A3</a:t>
            </a:r>
          </a:p>
        </p:txBody>
      </p:sp>
    </p:spTree>
    <p:extLst>
      <p:ext uri="{BB962C8B-B14F-4D97-AF65-F5344CB8AC3E}">
        <p14:creationId xmlns:p14="http://schemas.microsoft.com/office/powerpoint/2010/main" val="139957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wrong were we?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83905" y="1646042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Prediction (A3)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3904" y="2351811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Actual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75653" y="2260232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975653" y="1552955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0.85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975653" y="4571022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083904" y="4664109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1 - Actual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55306" y="3049253"/>
            <a:ext cx="180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-log(A3) * Actual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975653" y="2957674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975653" y="5269969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40905" y="5363056"/>
            <a:ext cx="272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-log(1 - A3) * (1 - Actual)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3975653" y="3863295"/>
          <a:ext cx="6157840" cy="555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5784">
                  <a:extLst>
                    <a:ext uri="{9D8B030D-6E8A-4147-A177-3AD203B41FA5}">
                      <a16:colId xmlns:a16="http://schemas.microsoft.com/office/drawing/2014/main" val="201117750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3391873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715061977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096997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285458558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429720410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995884141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092905202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2176025969"/>
                    </a:ext>
                  </a:extLst>
                </a:gridCol>
                <a:gridCol w="615784">
                  <a:extLst>
                    <a:ext uri="{9D8B030D-6E8A-4147-A177-3AD203B41FA5}">
                      <a16:colId xmlns:a16="http://schemas.microsoft.com/office/drawing/2014/main" val="4229847774"/>
                    </a:ext>
                  </a:extLst>
                </a:gridCol>
              </a:tblGrid>
              <a:tr h="55550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/>
                        <a:t>0.29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39134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083904" y="3956382"/>
            <a:ext cx="1577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1 - A3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1520" y="6132439"/>
            <a:ext cx="1060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Cost (J)  =  0.34 + 0.08 + 0.37 + 1.90 + 0.46 + 0.56 + 0.71 + 0.13 + 0.78 + 0.54  =  </a:t>
            </a:r>
            <a:r>
              <a:rPr lang="en-GB" sz="2400" b="1" dirty="0"/>
              <a:t>5.87 </a:t>
            </a:r>
          </a:p>
        </p:txBody>
      </p:sp>
    </p:spTree>
    <p:extLst>
      <p:ext uri="{BB962C8B-B14F-4D97-AF65-F5344CB8AC3E}">
        <p14:creationId xmlns:p14="http://schemas.microsoft.com/office/powerpoint/2010/main" val="608131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075" y="1568916"/>
            <a:ext cx="6834996" cy="458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8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8105"/>
            <a:ext cx="12192000" cy="512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0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585" y="2098494"/>
            <a:ext cx="3969232" cy="1822113"/>
          </a:xfrm>
        </p:spPr>
        <p:txBody>
          <a:bodyPr/>
          <a:lstStyle/>
          <a:p>
            <a:r>
              <a:rPr lang="en-GB" dirty="0"/>
              <a:t>Recurrent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7" y="0"/>
            <a:ext cx="6066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3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152"/>
            <a:ext cx="10515600" cy="1325563"/>
          </a:xfrm>
        </p:spPr>
        <p:txBody>
          <a:bodyPr/>
          <a:lstStyle/>
          <a:p>
            <a:r>
              <a:rPr lang="en-GB" dirty="0"/>
              <a:t>What’s a neural network?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6210" y="1975938"/>
            <a:ext cx="2986436" cy="3180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483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585" y="2098494"/>
            <a:ext cx="3969232" cy="1822113"/>
          </a:xfrm>
        </p:spPr>
        <p:txBody>
          <a:bodyPr/>
          <a:lstStyle/>
          <a:p>
            <a:r>
              <a:rPr lang="en-GB" dirty="0"/>
              <a:t>Recurrent 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7" y="0"/>
            <a:ext cx="6066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47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152"/>
            <a:ext cx="10515600" cy="1325563"/>
          </a:xfrm>
        </p:spPr>
        <p:txBody>
          <a:bodyPr/>
          <a:lstStyle/>
          <a:p>
            <a:r>
              <a:rPr lang="en-GB" dirty="0"/>
              <a:t>Learning from experience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4184" y="2214183"/>
            <a:ext cx="2888974" cy="3180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38200" y="2608588"/>
            <a:ext cx="275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dog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822714" y="3269028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dog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81258" y="4425344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cat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653900" y="5290705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dog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003598" y="6317633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cat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779040" y="2959631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cat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969566" y="5660037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dog</a:t>
            </a:r>
            <a:endParaRPr lang="en-GB" dirty="0"/>
          </a:p>
        </p:txBody>
      </p:sp>
      <p:sp>
        <p:nvSpPr>
          <p:cNvPr id="13" name="Callout: Line with Accent Bar 12"/>
          <p:cNvSpPr/>
          <p:nvPr/>
        </p:nvSpPr>
        <p:spPr>
          <a:xfrm rot="16200000">
            <a:off x="10459676" y="2342659"/>
            <a:ext cx="795131" cy="464361"/>
          </a:xfrm>
          <a:prstGeom prst="accentCallout1">
            <a:avLst>
              <a:gd name="adj1" fmla="val 61466"/>
              <a:gd name="adj2" fmla="val 25000"/>
              <a:gd name="adj3" fmla="val -159587"/>
              <a:gd name="adj4" fmla="val -416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OK.</a:t>
            </a:r>
          </a:p>
        </p:txBody>
      </p:sp>
      <p:pic>
        <p:nvPicPr>
          <p:cNvPr id="1026" name="Picture 2" descr="Image result for d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8"/>
          <a:stretch/>
        </p:blipFill>
        <p:spPr bwMode="auto">
          <a:xfrm>
            <a:off x="4891845" y="4183224"/>
            <a:ext cx="1495703" cy="148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106" y="3941704"/>
            <a:ext cx="1344891" cy="134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chsh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18" y="1951828"/>
            <a:ext cx="1336431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heepdog colli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2" r="21434"/>
          <a:stretch/>
        </p:blipFill>
        <p:spPr bwMode="auto">
          <a:xfrm>
            <a:off x="781425" y="1261393"/>
            <a:ext cx="1439687" cy="13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rumpy ca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90"/>
          <a:stretch/>
        </p:blipFill>
        <p:spPr bwMode="auto">
          <a:xfrm>
            <a:off x="4695703" y="1549271"/>
            <a:ext cx="1485164" cy="147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66504"/>
            <a:ext cx="1496807" cy="143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a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13845"/>
          <a:stretch/>
        </p:blipFill>
        <p:spPr bwMode="auto">
          <a:xfrm>
            <a:off x="489232" y="3146172"/>
            <a:ext cx="1367627" cy="133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423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experience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4184" y="2214183"/>
            <a:ext cx="2888974" cy="3180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llout: Line with Accent Bar 12"/>
          <p:cNvSpPr/>
          <p:nvPr/>
        </p:nvSpPr>
        <p:spPr>
          <a:xfrm rot="16200000">
            <a:off x="10532361" y="2306882"/>
            <a:ext cx="758222" cy="572822"/>
          </a:xfrm>
          <a:prstGeom prst="accentCallout1">
            <a:avLst>
              <a:gd name="adj1" fmla="val 61466"/>
              <a:gd name="adj2" fmla="val 25000"/>
              <a:gd name="adj3" fmla="val -127661"/>
              <a:gd name="adj4" fmla="val -41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Dog!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do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28" y="1929841"/>
            <a:ext cx="3653188" cy="359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52769" y="5598942"/>
            <a:ext cx="158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1254148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experience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4184" y="2214183"/>
            <a:ext cx="2888974" cy="3180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llout: Line with Accent Bar 12"/>
          <p:cNvSpPr/>
          <p:nvPr/>
        </p:nvSpPr>
        <p:spPr>
          <a:xfrm rot="16200000">
            <a:off x="10532361" y="2306882"/>
            <a:ext cx="758222" cy="572822"/>
          </a:xfrm>
          <a:prstGeom prst="accentCallout1">
            <a:avLst>
              <a:gd name="adj1" fmla="val 61466"/>
              <a:gd name="adj2" fmla="val 25000"/>
              <a:gd name="adj3" fmla="val -127661"/>
              <a:gd name="adj4" fmla="val -41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Cat!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52769" y="5598942"/>
            <a:ext cx="158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this?</a:t>
            </a:r>
          </a:p>
        </p:txBody>
      </p:sp>
      <p:pic>
        <p:nvPicPr>
          <p:cNvPr id="1026" name="Picture 2" descr="Image result for pengui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7" t="5733" r="17223" b="2583"/>
          <a:stretch/>
        </p:blipFill>
        <p:spPr bwMode="auto">
          <a:xfrm>
            <a:off x="1442906" y="1770077"/>
            <a:ext cx="3996621" cy="382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01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experience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4184" y="2214183"/>
            <a:ext cx="2888974" cy="3180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llout: Line with Accent Bar 12"/>
          <p:cNvSpPr/>
          <p:nvPr/>
        </p:nvSpPr>
        <p:spPr>
          <a:xfrm rot="16200000">
            <a:off x="10532361" y="2306882"/>
            <a:ext cx="758222" cy="572822"/>
          </a:xfrm>
          <a:prstGeom prst="accentCallout1">
            <a:avLst>
              <a:gd name="adj1" fmla="val 61466"/>
              <a:gd name="adj2" fmla="val 25000"/>
              <a:gd name="adj3" fmla="val -127661"/>
              <a:gd name="adj4" fmla="val -41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Dog?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52769" y="5598942"/>
            <a:ext cx="158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this?</a:t>
            </a:r>
          </a:p>
        </p:txBody>
      </p:sp>
      <p:pic>
        <p:nvPicPr>
          <p:cNvPr id="2052" name="Picture 4" descr="Image result for diesel en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50" y="1766356"/>
            <a:ext cx="3831836" cy="383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5455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experience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4184" y="2214183"/>
            <a:ext cx="2888974" cy="3180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llout: Line with Accent Bar 12"/>
          <p:cNvSpPr/>
          <p:nvPr/>
        </p:nvSpPr>
        <p:spPr>
          <a:xfrm rot="16200000">
            <a:off x="10610319" y="2228923"/>
            <a:ext cx="758222" cy="728739"/>
          </a:xfrm>
          <a:prstGeom prst="accentCallout1">
            <a:avLst>
              <a:gd name="adj1" fmla="val 61466"/>
              <a:gd name="adj2" fmla="val 25000"/>
              <a:gd name="adj3" fmla="val -104638"/>
              <a:gd name="adj4" fmla="val -4166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Cat???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52769" y="5598942"/>
            <a:ext cx="158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this?</a:t>
            </a:r>
          </a:p>
        </p:txBody>
      </p:sp>
      <p:pic>
        <p:nvPicPr>
          <p:cNvPr id="3074" name="Picture 2" descr="Image result for ceci ne pas une pipe origin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8" b="7156"/>
          <a:stretch/>
        </p:blipFill>
        <p:spPr bwMode="auto">
          <a:xfrm>
            <a:off x="1276822" y="1603319"/>
            <a:ext cx="4511582" cy="379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438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from experience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4184" y="2214183"/>
            <a:ext cx="2888974" cy="3180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llout: Line with Accent Bar 12"/>
          <p:cNvSpPr/>
          <p:nvPr/>
        </p:nvSpPr>
        <p:spPr>
          <a:xfrm rot="16200000">
            <a:off x="10642128" y="1928698"/>
            <a:ext cx="758222" cy="792355"/>
          </a:xfrm>
          <a:prstGeom prst="accentCallout1">
            <a:avLst>
              <a:gd name="adj1" fmla="val 54356"/>
              <a:gd name="adj2" fmla="val -10405"/>
              <a:gd name="adj3" fmla="val -96168"/>
              <a:gd name="adj4" fmla="val -7817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What even is that?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95312" y="5556313"/>
            <a:ext cx="19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comes next?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0903" y="3158112"/>
            <a:ext cx="432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Lucida Calligraphy" panose="03010101010101010101" pitchFamily="66" charset="0"/>
              </a:rPr>
              <a:t>Once upon a 	</a:t>
            </a:r>
            <a:r>
              <a:rPr lang="en-GB" sz="3600" u="sng" dirty="0">
                <a:latin typeface="Lucida Calligraphy" panose="03010101010101010101" pitchFamily="66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03821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intelligence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9295" y="6224631"/>
            <a:ext cx="355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2"/>
              </a:rPr>
              <a:t>https://arxiv.org/pdf/1411.4555.pdf</a:t>
            </a:r>
            <a:endParaRPr lang="en-GB" dirty="0"/>
          </a:p>
        </p:txBody>
      </p:sp>
      <p:pic>
        <p:nvPicPr>
          <p:cNvPr id="4098" name="Picture 2" descr="Image result for google connected neural networks image captio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5" y="1358347"/>
            <a:ext cx="10813409" cy="438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587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intelligence</a:t>
            </a:r>
          </a:p>
        </p:txBody>
      </p:sp>
      <p:pic>
        <p:nvPicPr>
          <p:cNvPr id="6146" name="Picture 2" descr="Image result for brai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47" y="1524027"/>
            <a:ext cx="7823389" cy="47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212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4" r="1417" b="5496"/>
          <a:stretch/>
        </p:blipFill>
        <p:spPr>
          <a:xfrm>
            <a:off x="1476463" y="460389"/>
            <a:ext cx="9362114" cy="636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0152"/>
            <a:ext cx="10515600" cy="1325563"/>
          </a:xfrm>
        </p:spPr>
        <p:txBody>
          <a:bodyPr/>
          <a:lstStyle/>
          <a:p>
            <a:r>
              <a:rPr lang="en-GB" dirty="0"/>
              <a:t>What’s a neural network?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4184" y="2214183"/>
            <a:ext cx="2888974" cy="3180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38200" y="2608588"/>
            <a:ext cx="275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dog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822714" y="3269028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dog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81258" y="4425344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cat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653900" y="5290705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dog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003598" y="6317633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cat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779040" y="2959631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cat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969566" y="5660037"/>
            <a:ext cx="134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a </a:t>
            </a:r>
            <a:r>
              <a:rPr lang="en-GB" b="1" dirty="0"/>
              <a:t>dog</a:t>
            </a:r>
            <a:endParaRPr lang="en-GB" dirty="0"/>
          </a:p>
        </p:txBody>
      </p:sp>
      <p:sp>
        <p:nvSpPr>
          <p:cNvPr id="13" name="Callout: Line with Accent Bar 12"/>
          <p:cNvSpPr/>
          <p:nvPr/>
        </p:nvSpPr>
        <p:spPr>
          <a:xfrm rot="16200000">
            <a:off x="10459676" y="2342659"/>
            <a:ext cx="795131" cy="464361"/>
          </a:xfrm>
          <a:prstGeom prst="accentCallout1">
            <a:avLst>
              <a:gd name="adj1" fmla="val 61466"/>
              <a:gd name="adj2" fmla="val 25000"/>
              <a:gd name="adj3" fmla="val -159587"/>
              <a:gd name="adj4" fmla="val -4166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OK.</a:t>
            </a:r>
          </a:p>
        </p:txBody>
      </p:sp>
      <p:pic>
        <p:nvPicPr>
          <p:cNvPr id="1026" name="Picture 2" descr="Image result for d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8"/>
          <a:stretch/>
        </p:blipFill>
        <p:spPr bwMode="auto">
          <a:xfrm>
            <a:off x="4891845" y="4183224"/>
            <a:ext cx="1495703" cy="148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106" y="3941704"/>
            <a:ext cx="1344891" cy="134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achshu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18" y="1951828"/>
            <a:ext cx="1336431" cy="13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sheepdog colli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2" r="21434"/>
          <a:stretch/>
        </p:blipFill>
        <p:spPr bwMode="auto">
          <a:xfrm>
            <a:off x="781425" y="1261393"/>
            <a:ext cx="1439687" cy="13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rumpy ca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90"/>
          <a:stretch/>
        </p:blipFill>
        <p:spPr bwMode="auto">
          <a:xfrm>
            <a:off x="4695703" y="1549271"/>
            <a:ext cx="1485164" cy="147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66504"/>
            <a:ext cx="1496807" cy="143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a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r="13845"/>
          <a:stretch/>
        </p:blipFill>
        <p:spPr bwMode="auto">
          <a:xfrm>
            <a:off x="489232" y="3146172"/>
            <a:ext cx="1367627" cy="133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6587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3" b="6643"/>
          <a:stretch/>
        </p:blipFill>
        <p:spPr>
          <a:xfrm>
            <a:off x="838200" y="1273455"/>
            <a:ext cx="10151378" cy="54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23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94"/>
          <a:stretch/>
        </p:blipFill>
        <p:spPr>
          <a:xfrm>
            <a:off x="1292309" y="1332178"/>
            <a:ext cx="10391216" cy="456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59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" b="13505"/>
          <a:stretch/>
        </p:blipFill>
        <p:spPr>
          <a:xfrm>
            <a:off x="1678202" y="1298693"/>
            <a:ext cx="9770540" cy="50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64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0" b="7141"/>
          <a:stretch/>
        </p:blipFill>
        <p:spPr>
          <a:xfrm>
            <a:off x="2072173" y="1132514"/>
            <a:ext cx="9281627" cy="518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80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81"/>
          <a:stretch/>
        </p:blipFill>
        <p:spPr>
          <a:xfrm>
            <a:off x="403076" y="1239899"/>
            <a:ext cx="10839750" cy="398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65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3570"/>
          <a:stretch/>
        </p:blipFill>
        <p:spPr>
          <a:xfrm>
            <a:off x="1686591" y="1094596"/>
            <a:ext cx="9521101" cy="541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58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9" b="20646"/>
          <a:stretch/>
        </p:blipFill>
        <p:spPr>
          <a:xfrm>
            <a:off x="1099361" y="1216403"/>
            <a:ext cx="10436343" cy="48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53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5" b="14286"/>
          <a:stretch/>
        </p:blipFill>
        <p:spPr>
          <a:xfrm>
            <a:off x="1391466" y="1441306"/>
            <a:ext cx="9962334" cy="48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7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00" y="1947659"/>
            <a:ext cx="8389690" cy="41259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Website:	</a:t>
            </a:r>
            <a:r>
              <a:rPr lang="en-GB" dirty="0">
                <a:hlinkClick r:id="rId2"/>
              </a:rPr>
              <a:t>https://owenjonesuob.github.io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Email:		olj23@bath.ac.uk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Twitter:	</a:t>
            </a:r>
            <a:r>
              <a:rPr lang="en-GB" dirty="0">
                <a:hlinkClick r:id="rId3"/>
              </a:rPr>
              <a:t>@</a:t>
            </a:r>
            <a:r>
              <a:rPr lang="en-GB" dirty="0" err="1">
                <a:hlinkClick r:id="rId3"/>
              </a:rPr>
              <a:t>owenjonesuob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GitHub:	</a:t>
            </a:r>
            <a:r>
              <a:rPr lang="en-GB" dirty="0">
                <a:hlinkClick r:id="rId4"/>
              </a:rPr>
              <a:t>https://github.com/owenjonesuob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LinkedIn:	</a:t>
            </a:r>
            <a:r>
              <a:rPr lang="en-GB" dirty="0">
                <a:hlinkClick r:id="rId5"/>
              </a:rPr>
              <a:t>https://uk.linkedin.com/in/owenjonesuob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19577" r="20297" b="1076"/>
          <a:stretch/>
        </p:blipFill>
        <p:spPr>
          <a:xfrm>
            <a:off x="7939376" y="778524"/>
            <a:ext cx="3884691" cy="3930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0543941" y="1972826"/>
            <a:ext cx="1076771" cy="4988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4436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inherit"/>
                <a:cs typeface="Arial" panose="020B0604020202020204" pitchFamily="34" charset="0"/>
              </a:rPr>
              <a:t>https://uk.linkedin.com/in/owenjonesuob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10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 neural network?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4184" y="2214183"/>
            <a:ext cx="2888974" cy="3180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llout: Line with Accent Bar 12"/>
          <p:cNvSpPr/>
          <p:nvPr/>
        </p:nvSpPr>
        <p:spPr>
          <a:xfrm rot="16200000">
            <a:off x="10532361" y="2306882"/>
            <a:ext cx="758222" cy="572822"/>
          </a:xfrm>
          <a:prstGeom prst="accentCallout1">
            <a:avLst>
              <a:gd name="adj1" fmla="val 61466"/>
              <a:gd name="adj2" fmla="val 25000"/>
              <a:gd name="adj3" fmla="val -127661"/>
              <a:gd name="adj4" fmla="val -41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Dog!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50" name="Picture 2" descr="Image result for do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28" y="1929841"/>
            <a:ext cx="3653188" cy="359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52769" y="5598942"/>
            <a:ext cx="1581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193836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Kaggle</a:t>
            </a:r>
            <a:r>
              <a:rPr lang="en-GB" dirty="0"/>
              <a:t> competition page</a:t>
            </a:r>
          </a:p>
          <a:p>
            <a:r>
              <a:rPr lang="en-GB" dirty="0">
                <a:hlinkClick r:id="rId2"/>
              </a:rPr>
              <a:t>https://kaggle.com/c/digit-recognizer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Data</a:t>
            </a:r>
          </a:p>
          <a:p>
            <a:r>
              <a:rPr lang="en-GB" dirty="0">
                <a:hlinkClick r:id="rId3"/>
              </a:rPr>
              <a:t>https://kaggle.com/c/digit-recognizer/data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065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03" y="121007"/>
            <a:ext cx="10515600" cy="1325563"/>
          </a:xfrm>
        </p:spPr>
        <p:txBody>
          <a:bodyPr/>
          <a:lstStyle/>
          <a:p>
            <a:r>
              <a:rPr lang="en-GB" dirty="0"/>
              <a:t>What are these numbers?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178953" y="1948073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4947053" y="1948071"/>
            <a:ext cx="768100" cy="768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5715153" y="1948069"/>
            <a:ext cx="768100" cy="7680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483252" y="1948069"/>
            <a:ext cx="768100" cy="768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251352" y="1948067"/>
            <a:ext cx="768100" cy="768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4179404" y="2716625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4947504" y="2716623"/>
            <a:ext cx="768100" cy="768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715603" y="2715720"/>
            <a:ext cx="768100" cy="7680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6483703" y="2715720"/>
            <a:ext cx="768100" cy="768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7251802" y="2715718"/>
            <a:ext cx="768100" cy="768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180938" y="3484272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4949037" y="3484270"/>
            <a:ext cx="768100" cy="768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717137" y="3484268"/>
            <a:ext cx="768100" cy="7680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6485236" y="3484268"/>
            <a:ext cx="768100" cy="768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253336" y="3484266"/>
            <a:ext cx="768100" cy="768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4180487" y="4252824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4948587" y="4251921"/>
            <a:ext cx="768100" cy="768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5716686" y="4251919"/>
            <a:ext cx="768100" cy="7680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6484786" y="4251919"/>
            <a:ext cx="768100" cy="768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7252885" y="4251917"/>
            <a:ext cx="768100" cy="768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4179404" y="5020473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4947504" y="5020471"/>
            <a:ext cx="768100" cy="768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5715603" y="5020469"/>
            <a:ext cx="768100" cy="76809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6483703" y="5020469"/>
            <a:ext cx="768100" cy="7680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7251802" y="5020467"/>
            <a:ext cx="768100" cy="768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44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these numbers?</a:t>
            </a:r>
          </a:p>
        </p:txBody>
      </p:sp>
      <p:sp>
        <p:nvSpPr>
          <p:cNvPr id="4" name="Rectangle 3"/>
          <p:cNvSpPr/>
          <p:nvPr/>
        </p:nvSpPr>
        <p:spPr>
          <a:xfrm>
            <a:off x="4178953" y="1948073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Rectangle 5"/>
          <p:cNvSpPr/>
          <p:nvPr/>
        </p:nvSpPr>
        <p:spPr>
          <a:xfrm>
            <a:off x="4947053" y="1948071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5715153" y="194806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8" name="Rectangle 7"/>
          <p:cNvSpPr/>
          <p:nvPr/>
        </p:nvSpPr>
        <p:spPr>
          <a:xfrm>
            <a:off x="6483252" y="194806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9" name="Rectangle 8"/>
          <p:cNvSpPr/>
          <p:nvPr/>
        </p:nvSpPr>
        <p:spPr>
          <a:xfrm>
            <a:off x="7251352" y="1948067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9404" y="2716625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47504" y="2716623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715603" y="2715720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83703" y="2715720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251802" y="2715718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80938" y="3484272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49037" y="3484270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17137" y="3484268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85236" y="3484268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253336" y="3484266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180487" y="4252824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48587" y="4251921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716686" y="425191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484786" y="425191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252885" y="4251917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79404" y="5020473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47504" y="5020471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15603" y="502046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140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483703" y="5020469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251802" y="5020467"/>
            <a:ext cx="768100" cy="768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365092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2356</TotalTime>
  <Words>802</Words>
  <Application>Microsoft Office PowerPoint</Application>
  <PresentationFormat>Widescreen</PresentationFormat>
  <Paragraphs>451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inherit</vt:lpstr>
      <vt:lpstr>Arial</vt:lpstr>
      <vt:lpstr>Calibri</vt:lpstr>
      <vt:lpstr>Calibri Light</vt:lpstr>
      <vt:lpstr>Lucida Calligraphy</vt:lpstr>
      <vt:lpstr>Office Theme</vt:lpstr>
      <vt:lpstr>Building a Neural Network from scratch in R</vt:lpstr>
      <vt:lpstr>What is the most important network we’ll be using tonight?</vt:lpstr>
      <vt:lpstr>Building a Social Network from scratch in BMLM</vt:lpstr>
      <vt:lpstr>What’s a neural network?</vt:lpstr>
      <vt:lpstr>What’s a neural network?</vt:lpstr>
      <vt:lpstr>What’s a neural network?</vt:lpstr>
      <vt:lpstr>Data</vt:lpstr>
      <vt:lpstr>What are these numbers?</vt:lpstr>
      <vt:lpstr>What are these numbers?</vt:lpstr>
      <vt:lpstr>What are these numbers?</vt:lpstr>
      <vt:lpstr>What are these numbers?</vt:lpstr>
      <vt:lpstr>Why relabel 0?</vt:lpstr>
      <vt:lpstr>Why relabel 0?</vt:lpstr>
      <vt:lpstr>Why relabel 0?</vt:lpstr>
      <vt:lpstr>Making sets</vt:lpstr>
      <vt:lpstr>Making sets</vt:lpstr>
      <vt:lpstr>How does the net make predictions?</vt:lpstr>
      <vt:lpstr>How does the net make predictions?</vt:lpstr>
      <vt:lpstr>How does the net make predictions?</vt:lpstr>
      <vt:lpstr>How does the net make predictions?</vt:lpstr>
      <vt:lpstr>How does the net make predictions?</vt:lpstr>
      <vt:lpstr>Network structure</vt:lpstr>
      <vt:lpstr>Network structure</vt:lpstr>
      <vt:lpstr>Network structure</vt:lpstr>
      <vt:lpstr>Network structure</vt:lpstr>
      <vt:lpstr>Matrices</vt:lpstr>
      <vt:lpstr>Matrices</vt:lpstr>
      <vt:lpstr>Biological neuron</vt:lpstr>
      <vt:lpstr>Biological neuron</vt:lpstr>
      <vt:lpstr>Biological neuron</vt:lpstr>
      <vt:lpstr>Activation functions</vt:lpstr>
      <vt:lpstr>Activation functions</vt:lpstr>
      <vt:lpstr>Network structure</vt:lpstr>
      <vt:lpstr>How wrong were we?</vt:lpstr>
      <vt:lpstr>How wrong were we?</vt:lpstr>
      <vt:lpstr>How wrong were we?</vt:lpstr>
      <vt:lpstr>Multilayer perceptron</vt:lpstr>
      <vt:lpstr>Convolutional neural networks</vt:lpstr>
      <vt:lpstr>Recurrent neural networks</vt:lpstr>
      <vt:lpstr>Recurrent neural networks</vt:lpstr>
      <vt:lpstr>Learning from experience</vt:lpstr>
      <vt:lpstr>Learning from experience</vt:lpstr>
      <vt:lpstr>Learning from experience</vt:lpstr>
      <vt:lpstr>Learning from experience</vt:lpstr>
      <vt:lpstr>Learning from experience</vt:lpstr>
      <vt:lpstr>Learning from experience</vt:lpstr>
      <vt:lpstr>General intelligence</vt:lpstr>
      <vt:lpstr>General intelligence</vt:lpstr>
      <vt:lpstr>PowerPoint Presentation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Neural Network from scratch in R</dc:title>
  <dc:creator>Owen Jones</dc:creator>
  <cp:lastModifiedBy>Owen Jones</cp:lastModifiedBy>
  <cp:revision>76</cp:revision>
  <dcterms:created xsi:type="dcterms:W3CDTF">2017-01-27T15:00:36Z</dcterms:created>
  <dcterms:modified xsi:type="dcterms:W3CDTF">2017-03-01T14:17:43Z</dcterms:modified>
</cp:coreProperties>
</file>